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5" r:id="rId3"/>
    <p:sldId id="270" r:id="rId4"/>
    <p:sldId id="280" r:id="rId5"/>
    <p:sldId id="278" r:id="rId6"/>
    <p:sldId id="267" r:id="rId7"/>
    <p:sldId id="271" r:id="rId8"/>
    <p:sldId id="260" r:id="rId9"/>
    <p:sldId id="281" r:id="rId10"/>
    <p:sldId id="282" r:id="rId11"/>
    <p:sldId id="283" r:id="rId12"/>
    <p:sldId id="277" r:id="rId13"/>
    <p:sldId id="273" r:id="rId14"/>
    <p:sldId id="261" r:id="rId15"/>
    <p:sldId id="272" r:id="rId16"/>
    <p:sldId id="274" r:id="rId17"/>
    <p:sldId id="27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83E"/>
    <a:srgbClr val="FF0066"/>
    <a:srgbClr val="FF33CC"/>
    <a:srgbClr val="5B9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70245" autoAdjust="0"/>
  </p:normalViewPr>
  <p:slideViewPr>
    <p:cSldViewPr snapToGrid="0">
      <p:cViewPr varScale="1">
        <p:scale>
          <a:sx n="66" d="100"/>
          <a:sy n="66" d="100"/>
        </p:scale>
        <p:origin x="-114" y="-1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97860-6AB4-4A0B-8B14-17B42B9068E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A42AE-6D12-42FE-9759-1AAE90383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19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01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সম্মানিত শিক্ষক</a:t>
            </a:r>
            <a:r>
              <a:rPr lang="bn-BD" baseline="0" dirty="0" smtClean="0"/>
              <a:t> এখানে প্রশ্ন করতে পারেন, চিত্রে কী দেখা যাচ্ছে? শিক্ষার্থী জবাবে বলতে পারে, একটি গাছ, একটি ভবন আছে। নিচে একটি অক্ষের সাপেক্ষে লোক হেঁটে যাচ্ছেন। এরপর </a:t>
            </a:r>
            <a:r>
              <a:rPr lang="bn-BD" dirty="0" smtClean="0"/>
              <a:t>শিক্ষক</a:t>
            </a:r>
            <a:r>
              <a:rPr lang="bn-BD" baseline="0" dirty="0" smtClean="0"/>
              <a:t> প্রশ্ন করবেন, গাছের সাপেক্ষে ভব্নটি কী অবস্থায় আছে? অক্ষের সাপেক্ষে লোকটি কী অবস্থায় আছেন? </a:t>
            </a:r>
          </a:p>
          <a:p>
            <a:r>
              <a:rPr lang="bn-BD" baseline="0" dirty="0" smtClean="0"/>
              <a:t>এরপর পাঠ ঘোষণা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28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ভূমিতে দাঁড়ানো মানুষের</a:t>
            </a:r>
            <a:r>
              <a:rPr lang="bn-BD" sz="3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বিমান গতিশীল হলেও বিমানের যাত্রীদের সাপেক্ষে বিমান স্থির।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18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সময়ের পরিবর্তনের সাথে পারিপার্শ্বের সাপেক্ষে যখন কোন বস্তুর অবস্থানের পরির্তন ঘটে না তখন ঐ বস্তুকে স্থিতিশীল বা স্থির বস্তু বলে। আর এই অবস্থান অপরিবর্তিত থাকাকে বলে স্থিতি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সময়ের পরিবর্তনের সাথে পারিপার্শ্বের সাপেক্ষে যখন কোন বস্তুর অবস্থানের পরির্তন ঘটে তখন ঐ বস্তুকে গতিশীল বস্তু বলে। আর অবস্থানের পরিবর্তনের ঘটনাকে বলে গতি।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042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6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প্রশ্নের</a:t>
            </a:r>
            <a:r>
              <a:rPr lang="bn-BD" sz="1600" baseline="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মাধ্যমে বিভিন্ন প্রকার গতির সংগা,জানা যাবে</a:t>
            </a:r>
            <a:r>
              <a:rPr lang="bn-BD" baseline="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36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92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মূল্যায়নের</a:t>
            </a:r>
            <a:r>
              <a:rPr lang="bn-BD" sz="16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পূর্বে পাঠটি প্রর্দশন করলে মূল্যা করতে সুবিধা হয়।</a:t>
            </a:r>
            <a:endParaRPr lang="en-US" sz="1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325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29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A42AE-6D12-42FE-9759-1AAE9038384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90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262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52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67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78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504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982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452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15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62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071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78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E9C95-E15F-4908-AFA4-5D79086CB7AD}" type="datetimeFigureOut">
              <a:rPr lang="en-US" smtClean="0"/>
              <a:pPr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F3F43-FBE0-492B-875E-BE806F61A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721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6060" y="0"/>
            <a:ext cx="9846334" cy="2010112"/>
            <a:chOff x="1141928" y="667264"/>
            <a:chExt cx="9846334" cy="20101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1928" y="757136"/>
              <a:ext cx="9846334" cy="19202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06293" y="667264"/>
              <a:ext cx="605486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BD" sz="8000" b="1" dirty="0" smtClean="0">
                  <a:ln/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শূভেছা</a:t>
              </a:r>
              <a:r>
                <a:rPr lang="en-US" sz="8000" b="1" dirty="0" smtClean="0">
                  <a:ln/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6000" b="1" cap="none" spc="0" dirty="0" smtClean="0">
                  <a:ln/>
                  <a:solidFill>
                    <a:srgbClr val="FF0000"/>
                  </a:solidFill>
                  <a:effectLst/>
                </a:rPr>
                <a:t> </a:t>
              </a:r>
              <a:endParaRPr lang="en-US" sz="6000" b="1" cap="none" spc="0" dirty="0">
                <a:ln/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8536" y="3967879"/>
            <a:ext cx="11953464" cy="2890121"/>
            <a:chOff x="-236760" y="3197300"/>
            <a:chExt cx="11952994" cy="45336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">
              <a:off x="-236760" y="3197300"/>
              <a:ext cx="2530876" cy="40940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040000">
              <a:off x="8492873" y="4507591"/>
              <a:ext cx="4106258" cy="234046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879272" y="3685308"/>
            <a:ext cx="362989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প্রিয় শিক্ষার্থীবৃন্দ 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2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8270" y="568400"/>
            <a:ext cx="1741745" cy="3483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302" y="1045726"/>
            <a:ext cx="220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 গতি</a:t>
            </a:r>
            <a:endParaRPr lang="en-US" sz="40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65607" y="2295268"/>
            <a:ext cx="205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স্পন্দন গতি</a:t>
            </a:r>
            <a:endParaRPr lang="en-US" sz="40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pendulum5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29" y="493485"/>
            <a:ext cx="6554787" cy="5791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200" y="2251567"/>
            <a:ext cx="2151529" cy="2581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9016" y="5344920"/>
            <a:ext cx="1999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>
                <a:solidFill>
                  <a:srgbClr val="FF33C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রৈখিক গতি</a:t>
            </a:r>
            <a:endParaRPr lang="en-US" sz="4000" dirty="0">
              <a:solidFill>
                <a:srgbClr val="FF33C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0" y="4717142"/>
            <a:ext cx="12192000" cy="1741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96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4971E-6 L -1.02174 0.0180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433918" y="753035"/>
            <a:ext cx="6884894" cy="1479177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 Same Side Corner Rectangle 2"/>
          <p:cNvSpPr/>
          <p:nvPr/>
        </p:nvSpPr>
        <p:spPr>
          <a:xfrm>
            <a:off x="2904563" y="3361765"/>
            <a:ext cx="5970495" cy="114300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পর্যায়বৃত্ত গতির ৬ টি উদাহরন দাও।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91"/>
          <a:stretch/>
        </p:blipFill>
        <p:spPr>
          <a:xfrm flipH="1">
            <a:off x="661596" y="2750078"/>
            <a:ext cx="1630680" cy="35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8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n 9"/>
          <p:cNvSpPr/>
          <p:nvPr/>
        </p:nvSpPr>
        <p:spPr>
          <a:xfrm>
            <a:off x="5588000" y="1988457"/>
            <a:ext cx="2830286" cy="264160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সূর্য</a:t>
            </a:r>
            <a:endParaRPr lang="en-US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lowchart: Magnetic Disk 8"/>
          <p:cNvSpPr/>
          <p:nvPr/>
        </p:nvSpPr>
        <p:spPr>
          <a:xfrm>
            <a:off x="827314" y="1901371"/>
            <a:ext cx="1727200" cy="3599543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506045" y="853648"/>
            <a:ext cx="5056094" cy="5191125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Oval 3"/>
          <p:cNvSpPr/>
          <p:nvPr/>
        </p:nvSpPr>
        <p:spPr>
          <a:xfrm>
            <a:off x="4702630" y="1146628"/>
            <a:ext cx="1103086" cy="10823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6789" y="302560"/>
            <a:ext cx="1129551" cy="22456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2" y="6192846"/>
            <a:ext cx="5666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800" dirty="0" smtClean="0">
                <a:solidFill>
                  <a:srgbClr val="FF33C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সূর্যের চারিদিকে পৃথিবীর গতি</a:t>
            </a:r>
            <a:endParaRPr lang="en-US" sz="4800" dirty="0">
              <a:solidFill>
                <a:srgbClr val="FF33C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595" y="6083560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সিলিন্ডারের গতি</a:t>
            </a:r>
            <a:endParaRPr lang="en-US" sz="36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8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31 -0.12139 C 0.26211 -0.12139 0.35456 0.04879 0.35456 0.25873 C 0.35456 0.46798 0.26211 0.63884 0.14831 0.63884 C 0.03437 0.63884 -0.05781 0.46798 -0.05781 0.25873 C -0.05781 0.04879 0.03437 -0.12139 0.14831 -0.12139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5.78035E-8 L -0.00078 0.38127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29167" y="639840"/>
            <a:ext cx="6773162" cy="1897583"/>
            <a:chOff x="2329167" y="652179"/>
            <a:chExt cx="6773162" cy="18975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9167" y="652179"/>
              <a:ext cx="6773162" cy="18975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39232" y="1249110"/>
              <a:ext cx="3776885" cy="1024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BD" sz="54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জোড়ায় কাজ</a:t>
              </a:r>
              <a:endPara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34692" y="2483927"/>
            <a:ext cx="68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3141" y="3291198"/>
            <a:ext cx="6869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 গতি ও স্পন্দন গতির ৩ টি বৈশিষ্ট্য লেখ।</a:t>
            </a:r>
            <a:endParaRPr lang="en-US" sz="36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9167" y="4255926"/>
            <a:ext cx="7532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রৈখিক গতি </a:t>
            </a:r>
            <a:r>
              <a:rPr lang="bn-BD" sz="36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স্পন্দন গতির </a:t>
            </a:r>
            <a:r>
              <a:rPr lang="bn-BD" sz="36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 ২ টি পার্থক্য </a:t>
            </a:r>
            <a:r>
              <a:rPr lang="bn-BD" sz="36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লেখ।</a:t>
            </a:r>
            <a:endParaRPr lang="en-US" sz="36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91"/>
          <a:stretch/>
        </p:blipFill>
        <p:spPr>
          <a:xfrm flipH="1">
            <a:off x="146993" y="1072491"/>
            <a:ext cx="1630680" cy="3509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91"/>
          <a:stretch/>
        </p:blipFill>
        <p:spPr>
          <a:xfrm>
            <a:off x="10227557" y="782736"/>
            <a:ext cx="1689012" cy="35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3156" y="971400"/>
            <a:ext cx="7310560" cy="1709928"/>
            <a:chOff x="2396603" y="984847"/>
            <a:chExt cx="7310560" cy="1709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6603" y="984847"/>
              <a:ext cx="7310560" cy="17099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57468" y="1378146"/>
              <a:ext cx="40765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BD" sz="54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মূল্যায়ন</a:t>
              </a:r>
              <a:endPara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64409" y="3074627"/>
            <a:ext cx="6067047" cy="840091"/>
            <a:chOff x="2010621" y="3041493"/>
            <a:chExt cx="6067047" cy="840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0621" y="3041493"/>
              <a:ext cx="345820" cy="4296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73405" y="3050587"/>
              <a:ext cx="51042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গতি কাকে বলে?</a:t>
              </a:r>
            </a:p>
            <a:p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64409" y="3791803"/>
            <a:ext cx="6067047" cy="470759"/>
            <a:chOff x="2010621" y="3041493"/>
            <a:chExt cx="6067047" cy="4707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0621" y="3041493"/>
              <a:ext cx="345820" cy="4296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73405" y="3050587"/>
              <a:ext cx="5104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সরল দোলকের গতি কি ধরনের গতি?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67614" y="4508979"/>
            <a:ext cx="6067047" cy="1209423"/>
            <a:chOff x="2010621" y="3041493"/>
            <a:chExt cx="6067047" cy="12094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0621" y="3041493"/>
              <a:ext cx="345820" cy="42965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73405" y="3050587"/>
              <a:ext cx="5104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পৃথিবীর চারিদিকে চাঁদের গতি </a:t>
              </a:r>
              <a:r>
                <a:rPr lang="bn-BD" sz="2400" dirty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কি ধরনের গতি?</a:t>
              </a:r>
            </a:p>
            <a:p>
              <a:r>
                <a:rPr lang="bn-BD" sz="24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</a:p>
            <a:p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21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4812" y="215152"/>
            <a:ext cx="11497236" cy="61990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1000"/>
                    </a14:imgEffect>
                    <a14:imgEffect>
                      <a14:colorTemperature colorTemp="7307"/>
                    </a14:imgEffect>
                    <a14:imgEffect>
                      <a14:saturation sat="63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4812" y="0"/>
            <a:ext cx="1248339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5453" y="376518"/>
            <a:ext cx="5916706" cy="125057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8335" y="3314699"/>
            <a:ext cx="10184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স্থিতিশীল  ও </a:t>
            </a:r>
            <a:r>
              <a:rPr lang="bn-BD" sz="5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গতিশীল ৫টি করে </a:t>
            </a:r>
            <a:r>
              <a:rPr lang="bn-BD" sz="5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বস্তুর তালিকা তৈরী করে আনবে।</a:t>
            </a:r>
            <a:endParaRPr lang="en-US" sz="5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862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t-Gombuj-Masj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6068" y="3038498"/>
            <a:ext cx="632011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4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1" y="795541"/>
            <a:ext cx="11371153" cy="5642582"/>
            <a:chOff x="457201" y="1053712"/>
            <a:chExt cx="11371153" cy="56425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452022" y="4535100"/>
              <a:ext cx="3338946" cy="382323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457201" y="1053712"/>
              <a:ext cx="11371153" cy="5642582"/>
              <a:chOff x="457201" y="1053712"/>
              <a:chExt cx="11371153" cy="564258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773817" y="1053712"/>
                <a:ext cx="7310560" cy="1709928"/>
                <a:chOff x="2895366" y="1053712"/>
                <a:chExt cx="7310560" cy="170992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95366" y="1053712"/>
                  <a:ext cx="7310560" cy="1709928"/>
                </a:xfrm>
                <a:prstGeom prst="rect">
                  <a:avLst/>
                </a:prstGeom>
                <a:scene3d>
                  <a:camera prst="obliqueBottomLeft"/>
                  <a:lightRig rig="threePt" dir="t"/>
                </a:scene3d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3770915" y="1478704"/>
                  <a:ext cx="4076552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bn-BD" sz="5400" dirty="0" smtClean="0">
                      <a:solidFill>
                        <a:srgbClr val="FF0000"/>
                      </a:solidFill>
                      <a:latin typeface="NikoshBAN" panose="02000000000000000000" pitchFamily="2" charset="0"/>
                      <a:cs typeface="NikoshBAN" panose="02000000000000000000" pitchFamily="2" charset="0"/>
                    </a:rPr>
                    <a:t>পরিচিতি</a:t>
                  </a:r>
                  <a:endParaRPr lang="en-US" sz="5400" dirty="0">
                    <a:solidFill>
                      <a:srgbClr val="FF0000"/>
                    </a:solidFill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</p:txBody>
            </p:sp>
          </p:grpSp>
          <p:grpSp>
            <p:nvGrpSpPr>
              <p:cNvPr id="2" name="Group 1"/>
              <p:cNvGrpSpPr/>
              <p:nvPr/>
            </p:nvGrpSpPr>
            <p:grpSpPr>
              <a:xfrm>
                <a:off x="457201" y="2832912"/>
                <a:ext cx="4502728" cy="3805687"/>
                <a:chOff x="457201" y="2832912"/>
                <a:chExt cx="4502728" cy="3805687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201" y="2832912"/>
                  <a:ext cx="4502728" cy="3805687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1730317" y="4005445"/>
                  <a:ext cx="249531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bn-BD" sz="2400" dirty="0" smtClean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মোঃ হায়দার আলী</a:t>
                  </a:r>
                  <a:endParaRPr lang="bn-BD" sz="240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  <a:p>
                  <a:r>
                    <a:rPr lang="bn-BD" sz="2400" dirty="0" smtClean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প্রভাষক(পদার্থ)</a:t>
                  </a:r>
                </a:p>
                <a:p>
                  <a:r>
                    <a:rPr lang="bn-BD" sz="2400" dirty="0" smtClean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নিতপুর ফাজিল মাদ্রাসা</a:t>
                  </a:r>
                  <a:endParaRPr lang="en-US" sz="240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  <a:p>
                  <a:r>
                    <a:rPr lang="bn-BD" sz="2400" dirty="0" smtClean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পোরশা,নওগাঁ </a:t>
                  </a:r>
                  <a:r>
                    <a:rPr lang="bn-BD" sz="2400" dirty="0" smtClean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।</a:t>
                  </a:r>
                  <a:endParaRPr lang="en-US" sz="24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</p:txBody>
            </p:sp>
          </p:grpSp>
          <p:sp>
            <p:nvSpPr>
              <p:cNvPr id="17" name="Cloud 16"/>
              <p:cNvSpPr/>
              <p:nvPr/>
            </p:nvSpPr>
            <p:spPr>
              <a:xfrm>
                <a:off x="6761552" y="3303967"/>
                <a:ext cx="5066802" cy="339232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0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শ্রেণীঃ নবম</a:t>
                </a:r>
                <a:endParaRPr lang="bn-BD" sz="4000" dirty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r>
                  <a:rPr lang="bn-BD" sz="40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বিষয়ঃ পদার্থবিজ্ঞান</a:t>
                </a:r>
              </a:p>
              <a:p>
                <a:pPr algn="ctr"/>
                <a:r>
                  <a:rPr lang="bn-BD" sz="40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অধ্যায়ঃদ্বিতীয়।</a:t>
                </a:r>
              </a:p>
              <a:p>
                <a:pPr algn="ctr"/>
                <a:r>
                  <a:rPr lang="bn-BD" sz="40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সময়ঃ ৪০ মিনিট</a:t>
                </a:r>
              </a:p>
              <a:p>
                <a:pPr algn="ctr"/>
                <a:endParaRPr lang="en-US" sz="4000" dirty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pic>
        <p:nvPicPr>
          <p:cNvPr id="16" name="Picture 15" descr="IMG_20170312_090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0872" y="734291"/>
            <a:ext cx="1283277" cy="1773381"/>
          </a:xfrm>
          <a:prstGeom prst="bevel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8600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6411" y="4093029"/>
            <a:ext cx="2430503" cy="2547210"/>
            <a:chOff x="2118360" y="1090187"/>
            <a:chExt cx="3642360" cy="3307080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3604140" y="1090187"/>
              <a:ext cx="8486" cy="20828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3564572" y="3160899"/>
              <a:ext cx="2196148" cy="520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118360" y="3142549"/>
              <a:ext cx="1494266" cy="125471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858" y="227531"/>
            <a:ext cx="3645210" cy="3001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7823" y="6013594"/>
            <a:ext cx="234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কী দেখা যাচ্ছে?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029" y="365755"/>
            <a:ext cx="6095999" cy="53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5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06399" y="2563038"/>
            <a:ext cx="13164457" cy="2081535"/>
            <a:chOff x="6574971" y="4159608"/>
            <a:chExt cx="5181600" cy="20815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23508" y="4982772"/>
              <a:ext cx="991236" cy="10839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35634" y="4159608"/>
              <a:ext cx="1850196" cy="20232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91086" y="5791200"/>
              <a:ext cx="551543" cy="391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6574971" y="6226629"/>
              <a:ext cx="5181600" cy="14514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44912" y="2421554"/>
            <a:ext cx="1451430" cy="2433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85 -0.00995 L -0.27318 -0.0141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9.82659E-7 L 0.56198 -0.0189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388" y="255494"/>
            <a:ext cx="11779624" cy="6454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65" y="3138756"/>
            <a:ext cx="6373906" cy="34987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32211" y="430306"/>
            <a:ext cx="8118557" cy="3167555"/>
            <a:chOff x="2101208" y="-24863"/>
            <a:chExt cx="8357138" cy="34558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1208" y="-24863"/>
              <a:ext cx="8357138" cy="34558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77044" y="1245984"/>
              <a:ext cx="46265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8000" dirty="0">
                  <a:latin typeface="NikoshBAN" panose="02000000000000000000" pitchFamily="2" charset="0"/>
                  <a:cs typeface="NikoshBAN" panose="02000000000000000000" pitchFamily="2" charset="0"/>
                </a:rPr>
                <a:t>স্থিতি ও গতি </a:t>
              </a:r>
              <a:endParaRPr lang="en-US" sz="8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8" name="Picture 7" descr="RATRAC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4" y="3554184"/>
            <a:ext cx="4484913" cy="30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3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1358" y="845024"/>
            <a:ext cx="4038600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10621" y="4341956"/>
            <a:ext cx="8045694" cy="466545"/>
            <a:chOff x="2742862" y="2416964"/>
            <a:chExt cx="8045694" cy="4665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862" y="2453854"/>
              <a:ext cx="345820" cy="4296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84441" y="2416964"/>
              <a:ext cx="7604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bn-BD" sz="24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স্থিতি ও গতি ব্যাখ্যা করতে পারবে।</a:t>
              </a:r>
              <a:endParaRPr lang="en-US" sz="24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10621" y="3091230"/>
            <a:ext cx="5946024" cy="467563"/>
            <a:chOff x="2010621" y="3003585"/>
            <a:chExt cx="5946024" cy="4675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0621" y="3041493"/>
              <a:ext cx="345820" cy="4296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52382" y="3003585"/>
              <a:ext cx="5104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বিভিন্ন প্রকার গতির মধ্যে পার্থক্য করতে পারবে।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0621" y="3735557"/>
            <a:ext cx="9808343" cy="461665"/>
            <a:chOff x="1942379" y="3720342"/>
            <a:chExt cx="9808343" cy="4616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2379" y="3747638"/>
              <a:ext cx="345820" cy="42965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29554" y="3720342"/>
              <a:ext cx="9021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solidFill>
                    <a:srgbClr val="C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গতি সংক্রান্ত বিভিন্ন সমস্যার সমাধান করতে পারবে। </a:t>
              </a:r>
              <a:endParaRPr lang="en-US" sz="24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82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64510175"/>
              </p:ext>
            </p:extLst>
          </p:nvPr>
        </p:nvGraphicFramePr>
        <p:xfrm>
          <a:off x="8064604" y="3429000"/>
          <a:ext cx="1775742" cy="1498282"/>
        </p:xfrm>
        <a:graphic>
          <a:graphicData uri="http://schemas.openxmlformats.org/presentationml/2006/ole">
            <p:oleObj spid="_x0000_s1114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8945" y="575119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বিমানের যাত্রীদের নিকট বিমান কী গতিশীল?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487681"/>
            <a:ext cx="5521838" cy="414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952" y="0"/>
            <a:ext cx="3431049" cy="2286964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52400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8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0644" y="383242"/>
            <a:ext cx="10986247" cy="2380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সময়ের পরিবর্তনের সাথে পারিপার্শ্বের সাপেক্ষে যখন কোন বস্তুর অবস্থানের পরির্তন ঘটে না তখন ঐ বস্তুকে স্থিতিশীল বা স্থির বস্তু বলে। আর এই অবস্থান অপরিবর্তিত থাকাকে বলে স্থিতি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1671" y="3455894"/>
            <a:ext cx="10529047" cy="24339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03612" y="3903267"/>
            <a:ext cx="9722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সময়ের পরিবর্তনের সাথে পারিপার্শ্বের সাপেক্ষে যখন কোন বস্তুর অবস্থানের পরির্তন ঘটে তখন ঐ বস্তুকে গতিশীল বস্তু বলে। আর অবস্থানের পরিবর্তনের ঘটনাকে বলে গতি।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8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5735" y="289661"/>
            <a:ext cx="6081867" cy="3699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7469" y="988728"/>
            <a:ext cx="208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ঘূর্ণন গতি</a:t>
            </a:r>
            <a:endParaRPr lang="en-US" sz="40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351</Words>
  <Application>Microsoft Office PowerPoint</Application>
  <PresentationFormat>Custom</PresentationFormat>
  <Paragraphs>57</Paragraphs>
  <Slides>18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kumar</cp:lastModifiedBy>
  <cp:revision>128</cp:revision>
  <dcterms:created xsi:type="dcterms:W3CDTF">2015-10-17T03:13:11Z</dcterms:created>
  <dcterms:modified xsi:type="dcterms:W3CDTF">2018-06-01T09:43:14Z</dcterms:modified>
</cp:coreProperties>
</file>